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</p:sldMasterIdLst>
  <p:sldIdLst>
    <p:sldId id="258" r:id="rId3"/>
    <p:sldId id="256" r:id="rId4"/>
    <p:sldId id="259" r:id="rId5"/>
    <p:sldId id="260" r:id="rId6"/>
    <p:sldId id="261" r:id="rId7"/>
    <p:sldId id="262" r:id="rId8"/>
    <p:sldId id="263" r:id="rId9"/>
    <p:sldId id="257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66"/>
    <a:srgbClr val="800000"/>
    <a:srgbClr val="FF0066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1027" name="Picture 3" descr="fsd dsljfzeêfs$fs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bg1"/>
                </a:solidFill>
              </a:rPr>
              <a:t>Page </a:t>
            </a:r>
            <a:fld id="{B8D6BB40-43BD-49E1-995D-5E809CEAC4A5}" type="slidenum">
              <a:rPr lang="fr-FR" b="1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37891" name="Picture 3" descr="fsd dsljfzeêfs$fs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Page </a:t>
            </a:r>
            <a:fld id="{A8A3B88A-C9F3-4DBD-A332-0D64C721D831}" type="slidenum">
              <a:rPr lang="fr-FR" b="1">
                <a:solidFill>
                  <a:schemeClr val="bg1"/>
                </a:solidFill>
              </a:rPr>
              <a:pPr/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http://ru.wikipedia.org/wiki/HTML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pic>
        <p:nvPicPr>
          <p:cNvPr id="13315" name="Picture 12" descr="new-oct-2009-apple-imac_sma-508x4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684213" y="765175"/>
            <a:ext cx="76327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>
                <a:solidFill>
                  <a:schemeClr val="bg1"/>
                </a:solidFill>
              </a:rPr>
              <a:t>Язык разметки гипертекста </a:t>
            </a:r>
            <a:br>
              <a:rPr lang="ru-RU" sz="6000" b="1">
                <a:solidFill>
                  <a:schemeClr val="bg1"/>
                </a:solidFill>
              </a:rPr>
            </a:br>
            <a:r>
              <a:rPr lang="en-US" sz="6000" b="1">
                <a:solidFill>
                  <a:schemeClr val="bg1"/>
                </a:solidFill>
              </a:rPr>
              <a:t>HTML</a:t>
            </a:r>
            <a:endParaRPr lang="ru-RU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Содержимое 2"/>
          <p:cNvSpPr>
            <a:spLocks noGrp="1"/>
          </p:cNvSpPr>
          <p:nvPr>
            <p:ph idx="1"/>
          </p:nvPr>
        </p:nvSpPr>
        <p:spPr bwMode="auto">
          <a:xfrm>
            <a:off x="468313" y="1628775"/>
            <a:ext cx="8229600" cy="33131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342900" eaLnBrk="1" hangingPunct="1">
              <a:buNone/>
            </a:pPr>
            <a:r>
              <a:rPr lang="ru-RU" b="1" dirty="0" smtClean="0"/>
              <a:t>Тело документа</a:t>
            </a:r>
            <a:r>
              <a:rPr lang="ru-RU" dirty="0" smtClean="0"/>
              <a:t> является обязательным элементом, так как в нем располагается весь материал документа. Тело документа размещается между тегами </a:t>
            </a:r>
            <a:r>
              <a:rPr lang="ru-RU" b="1" dirty="0" smtClean="0"/>
              <a:t>&lt;</a:t>
            </a:r>
            <a:r>
              <a:rPr lang="ru-RU" b="1" dirty="0" err="1" smtClean="0"/>
              <a:t>body</a:t>
            </a:r>
            <a:r>
              <a:rPr lang="ru-RU" b="1" dirty="0" smtClean="0"/>
              <a:t>&gt; и &lt;/</a:t>
            </a:r>
            <a:r>
              <a:rPr lang="ru-RU" b="1" dirty="0" err="1" smtClean="0"/>
              <a:t>body</a:t>
            </a:r>
            <a:r>
              <a:rPr lang="ru-RU" b="1" dirty="0" smtClean="0"/>
              <a:t>&gt;. </a:t>
            </a:r>
          </a:p>
        </p:txBody>
      </p:sp>
      <p:pic>
        <p:nvPicPr>
          <p:cNvPr id="22533" name="Picture 5" descr="Анимашки Компьюте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562475"/>
            <a:ext cx="2085975" cy="186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Разделение текста на абзацы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ru-RU" dirty="0" smtClean="0"/>
              <a:t>          Текст в HTML разделяется на       абзацы при помощи тега </a:t>
            </a:r>
            <a:r>
              <a:rPr lang="ru-RU" b="1" dirty="0" smtClean="0"/>
              <a:t>&lt;</a:t>
            </a:r>
            <a:r>
              <a:rPr lang="ru-RU" b="1" dirty="0" err="1" smtClean="0"/>
              <a:t>р</a:t>
            </a:r>
            <a:r>
              <a:rPr lang="ru-RU" b="1" dirty="0" smtClean="0"/>
              <a:t>&gt;. </a:t>
            </a:r>
            <a:r>
              <a:rPr lang="ru-RU" dirty="0" smtClean="0"/>
              <a:t>Он размещается в начале каждого абзаца, и программа просмотра, встречая его, отделяет абзацы друг от друга пустой строкой. Использование закрывающего тега &lt;/</a:t>
            </a:r>
            <a:r>
              <a:rPr lang="ru-RU" dirty="0" err="1" smtClean="0"/>
              <a:t>р</a:t>
            </a:r>
            <a:r>
              <a:rPr lang="ru-RU" dirty="0" smtClean="0"/>
              <a:t>&gt; необязательно.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 bwMode="auto">
          <a:xfrm>
            <a:off x="0" y="274638"/>
            <a:ext cx="86868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4000" b="1" i="1" smtClean="0">
                <a:solidFill>
                  <a:srgbClr val="800000"/>
                </a:solidFill>
              </a:rPr>
              <a:t>Перенос текста на новую </a:t>
            </a:r>
            <a:br>
              <a:rPr lang="ru-RU" sz="4000" b="1" i="1" smtClean="0">
                <a:solidFill>
                  <a:srgbClr val="800000"/>
                </a:solidFill>
              </a:rPr>
            </a:br>
            <a:r>
              <a:rPr lang="ru-RU" sz="4000" b="1" i="1" smtClean="0">
                <a:solidFill>
                  <a:srgbClr val="800000"/>
                </a:solidFill>
              </a:rPr>
              <a:t>строку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/>
              <a:t>Если требуется «разорвать» текст, перенеся его остаток на новую строку, при этом, не выделяя нового абзаца, используется тег разрыва строки </a:t>
            </a:r>
            <a:r>
              <a:rPr lang="ru-RU" b="1" dirty="0" smtClean="0"/>
              <a:t>&lt;BR&gt;. </a:t>
            </a:r>
            <a:r>
              <a:rPr lang="ru-RU" dirty="0" smtClean="0"/>
              <a:t>Он заставляет программу просмотра выводить стоящие после него символы с новой строки. В отличие от тега абзаца, тег </a:t>
            </a:r>
            <a:r>
              <a:rPr lang="ru-RU" b="1" dirty="0" smtClean="0"/>
              <a:t>&lt;BR&gt;</a:t>
            </a:r>
            <a:r>
              <a:rPr lang="ru-RU" dirty="0" smtClean="0"/>
              <a:t> не добавляет пустую строку. У этого тега нет парного закрывающего тега.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Уровни заголовков</a:t>
            </a: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/>
              <a:t>Язык HTML позволяет задать шесть уровней заголовков: h1 (заголовок первого уровня), h2, h3, h4, h5 и h6. Заголовок первого уровня имеет обычно больший размер и насыщенность по сравнению с заголовком второго уровня. </a:t>
            </a:r>
          </a:p>
          <a:p>
            <a:pPr eaLnBrk="1" hangingPunct="1"/>
            <a:r>
              <a:rPr lang="ru-RU" sz="2800" dirty="0" smtClean="0"/>
              <a:t>Пример использования тегов заголовков:</a:t>
            </a:r>
          </a:p>
          <a:p>
            <a:pPr eaLnBrk="1" hangingPunct="1">
              <a:buFontTx/>
              <a:buNone/>
            </a:pPr>
            <a:r>
              <a:rPr lang="ru-RU" b="1" dirty="0" smtClean="0"/>
              <a:t>&lt;</a:t>
            </a:r>
            <a:r>
              <a:rPr lang="ru-RU" b="1" dirty="0" err="1" smtClean="0"/>
              <a:t>hl</a:t>
            </a:r>
            <a:r>
              <a:rPr lang="ru-RU" b="1" dirty="0" smtClean="0"/>
              <a:t>&gt;</a:t>
            </a:r>
            <a:r>
              <a:rPr lang="ru-RU" b="1" dirty="0" err="1" smtClean="0"/>
              <a:t>l</a:t>
            </a:r>
            <a:r>
              <a:rPr lang="ru-RU" b="1" dirty="0" smtClean="0"/>
              <a:t>. Название главы&lt;/</a:t>
            </a:r>
            <a:r>
              <a:rPr lang="ru-RU" b="1" dirty="0" err="1" smtClean="0"/>
              <a:t>hl</a:t>
            </a:r>
            <a:r>
              <a:rPr lang="ru-RU" b="1" dirty="0" smtClean="0"/>
              <a:t>&gt;</a:t>
            </a:r>
          </a:p>
          <a:p>
            <a:pPr eaLnBrk="1" hangingPunct="1">
              <a:buFontTx/>
              <a:buNone/>
            </a:pPr>
            <a:r>
              <a:rPr lang="ru-RU" b="1" dirty="0" smtClean="0"/>
              <a:t>&lt;h2&gt;</a:t>
            </a:r>
            <a:r>
              <a:rPr lang="ru-RU" b="1" dirty="0" err="1" smtClean="0"/>
              <a:t>l.l</a:t>
            </a:r>
            <a:r>
              <a:rPr lang="ru-RU" b="1" dirty="0" smtClean="0"/>
              <a:t>. Название раздела&lt;/h2&gt;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509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4000" b="1" i="1" smtClean="0">
                <a:solidFill>
                  <a:srgbClr val="800000"/>
                </a:solidFill>
              </a:rPr>
              <a:t>Форматирование текста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64613" cy="4525963"/>
          </a:xfrm>
        </p:spPr>
        <p:txBody>
          <a:bodyPr/>
          <a:lstStyle/>
          <a:p>
            <a:pPr marL="324000" eaLnBrk="1" hangingPunct="1">
              <a:spcBef>
                <a:spcPts val="0"/>
              </a:spcBef>
              <a:defRPr/>
            </a:pPr>
            <a:r>
              <a:rPr lang="ru-RU" dirty="0" smtClean="0"/>
              <a:t>Теги </a:t>
            </a:r>
            <a:r>
              <a:rPr lang="ru-RU" i="1" dirty="0" smtClean="0"/>
              <a:t>физического  форматирования</a:t>
            </a:r>
            <a:r>
              <a:rPr lang="ru-RU" dirty="0" smtClean="0"/>
              <a:t> непосредственно задают вид текста на экране браузера, например </a:t>
            </a:r>
          </a:p>
          <a:p>
            <a:pPr marL="324000" eaLnBrk="1" hangingPunct="1">
              <a:spcBef>
                <a:spcPts val="0"/>
              </a:spcBef>
              <a:buFontTx/>
              <a:buNone/>
              <a:defRPr/>
            </a:pPr>
            <a:r>
              <a:rPr lang="ru-RU" dirty="0" smtClean="0"/>
              <a:t>пара </a:t>
            </a:r>
            <a:r>
              <a:rPr lang="ru-RU" b="1" dirty="0" smtClean="0"/>
              <a:t>&lt;</a:t>
            </a:r>
            <a:r>
              <a:rPr lang="ru-RU" b="1" dirty="0" err="1" smtClean="0"/>
              <a:t>b</a:t>
            </a:r>
            <a:r>
              <a:rPr lang="ru-RU" b="1" dirty="0" smtClean="0"/>
              <a:t>&gt;&lt;/</a:t>
            </a:r>
            <a:r>
              <a:rPr lang="ru-RU" b="1" dirty="0" err="1" smtClean="0"/>
              <a:t>b</a:t>
            </a:r>
            <a:r>
              <a:rPr lang="ru-RU" b="1" dirty="0" smtClean="0"/>
              <a:t>&gt;</a:t>
            </a:r>
            <a:r>
              <a:rPr lang="ru-RU" dirty="0" smtClean="0"/>
              <a:t> выделяет текст полужирным начертанием, </a:t>
            </a:r>
          </a:p>
          <a:p>
            <a:pPr marL="324000" eaLnBrk="1" hangingPunct="1">
              <a:spcBef>
                <a:spcPts val="0"/>
              </a:spcBef>
              <a:buFontTx/>
              <a:buNone/>
              <a:defRPr/>
            </a:pPr>
            <a:r>
              <a:rPr lang="ru-RU" b="1" dirty="0" smtClean="0"/>
              <a:t>&lt;</a:t>
            </a:r>
            <a:r>
              <a:rPr lang="ru-RU" b="1" dirty="0" err="1" smtClean="0"/>
              <a:t>u</a:t>
            </a:r>
            <a:r>
              <a:rPr lang="ru-RU" b="1" dirty="0" smtClean="0"/>
              <a:t>&gt;&lt;/</a:t>
            </a:r>
            <a:r>
              <a:rPr lang="ru-RU" b="1" dirty="0" err="1" smtClean="0"/>
              <a:t>u</a:t>
            </a:r>
            <a:r>
              <a:rPr lang="ru-RU" b="1" dirty="0" smtClean="0"/>
              <a:t>&gt;</a:t>
            </a:r>
            <a:r>
              <a:rPr lang="ru-RU" dirty="0" smtClean="0"/>
              <a:t>задает подчеркивание  текста, </a:t>
            </a:r>
          </a:p>
          <a:p>
            <a:pPr marL="324000" eaLnBrk="1" hangingPunct="1">
              <a:spcBef>
                <a:spcPts val="0"/>
              </a:spcBef>
              <a:buFontTx/>
              <a:buNone/>
              <a:defRPr/>
            </a:pPr>
            <a:r>
              <a:rPr lang="ru-RU" b="1" dirty="0" smtClean="0"/>
              <a:t>&lt;</a:t>
            </a:r>
            <a:r>
              <a:rPr lang="ru-RU" b="1" dirty="0" err="1" smtClean="0"/>
              <a:t>font</a:t>
            </a:r>
            <a:r>
              <a:rPr lang="ru-RU" b="1" dirty="0" smtClean="0"/>
              <a:t>&gt;&lt;/</a:t>
            </a:r>
            <a:r>
              <a:rPr lang="ru-RU" b="1" dirty="0" err="1" smtClean="0"/>
              <a:t>font</a:t>
            </a:r>
            <a:r>
              <a:rPr lang="ru-RU" b="1" dirty="0" smtClean="0"/>
              <a:t>&gt;</a:t>
            </a:r>
            <a:r>
              <a:rPr lang="ru-RU" dirty="0" smtClean="0"/>
              <a:t> управляет шрифтом текста.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4000" b="1" i="1" smtClean="0">
                <a:solidFill>
                  <a:srgbClr val="800000"/>
                </a:solidFill>
              </a:rPr>
              <a:t>Размещение рисунка, фотографии</a:t>
            </a: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Тег </a:t>
            </a:r>
            <a:r>
              <a:rPr lang="ru-RU" b="1" smtClean="0"/>
              <a:t>&lt;img&gt;</a:t>
            </a:r>
            <a:r>
              <a:rPr lang="ru-RU" smtClean="0"/>
              <a:t> вставляет изображение в документ, как если бы оно было просто одним большим символом. Пример применения тега:</a:t>
            </a:r>
          </a:p>
          <a:p>
            <a:pPr eaLnBrk="1" hangingPunct="1">
              <a:buFontTx/>
              <a:buNone/>
            </a:pPr>
            <a:r>
              <a:rPr lang="ru-RU" b="1" smtClean="0"/>
              <a:t>&lt;img src = "picture.gif"&gt;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869160"/>
            <a:ext cx="17907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78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3200" b="1" i="1" smtClean="0">
                <a:solidFill>
                  <a:srgbClr val="800000"/>
                </a:solidFill>
              </a:rPr>
              <a:t>создание гипертекстовой ссылки</a:t>
            </a: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 bwMode="auto">
          <a:xfrm>
            <a:off x="250825" y="1125538"/>
            <a:ext cx="8435975" cy="5000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000" smtClean="0"/>
              <a:t>Для создания </a:t>
            </a:r>
            <a:r>
              <a:rPr lang="ru-RU" sz="2000" b="1" smtClean="0"/>
              <a:t>гипертекстовой ссылки</a:t>
            </a:r>
            <a:r>
              <a:rPr lang="ru-RU" sz="2000" smtClean="0"/>
              <a:t> используется пара </a:t>
            </a:r>
            <a:r>
              <a:rPr lang="ru-RU" sz="2000" b="1" smtClean="0"/>
              <a:t>тегов &lt;а&gt;... &lt;/а&gt;. </a:t>
            </a:r>
            <a:r>
              <a:rPr lang="ru-RU" sz="2000" smtClean="0"/>
              <a:t>Фрагмент текста, изображение или любой другой объект, расположенный между этими тегами, отображается в окне браузера как гипертекстовая ссылка. Активация такого объекта приводит к загрузке в окно браузера нового документа или к отображению другой части текущей Web-страницы. Гипертекстовая ссылка формируется с помощью выражения:</a:t>
            </a:r>
          </a:p>
          <a:p>
            <a:pPr eaLnBrk="1" hangingPunct="1">
              <a:buFontTx/>
              <a:buNone/>
            </a:pPr>
            <a:r>
              <a:rPr lang="ru-RU" sz="2000" b="1" smtClean="0"/>
              <a:t>&lt;а href = "document.html"&gt;ссылка на документ&lt;/а&gt;</a:t>
            </a:r>
            <a:r>
              <a:rPr lang="ru-RU" sz="2000" smtClean="0"/>
              <a:t>  </a:t>
            </a:r>
            <a:r>
              <a:rPr lang="ru-RU" sz="2000" b="1" smtClean="0"/>
              <a:t>Href</a:t>
            </a:r>
            <a:r>
              <a:rPr lang="ru-RU" sz="2000" smtClean="0"/>
              <a:t> здесь является обязательным атрибутом, значение которого и есть URL-адрес запрашиваемого ресурса. Кавычки в задании значения атрибута href не обязательны. Если задается ссылка на документ на другом сервере, то вид гиперссылки такой:</a:t>
            </a:r>
          </a:p>
          <a:p>
            <a:pPr eaLnBrk="1" hangingPunct="1">
              <a:buFontTx/>
              <a:buNone/>
            </a:pPr>
            <a:r>
              <a:rPr lang="ru-RU" sz="2000" b="1" smtClean="0"/>
              <a:t>&lt;а href = "http://www.school.donetsk.ua/11.jpg"&gt;Фотография 11-А&lt;/а&gt;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С помощью различных тегов можно рисовать таблицы, форматировать текст, вставлять в документ изображения, видео- , звуковые файлы и прочее.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 smtClean="0"/>
              <a:t>Создание web-страницы</a:t>
            </a:r>
          </a:p>
        </p:txBody>
      </p:sp>
      <p:pic>
        <p:nvPicPr>
          <p:cNvPr id="317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773238"/>
            <a:ext cx="3095625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Line 9"/>
          <p:cNvSpPr>
            <a:spLocks noChangeShapeType="1"/>
          </p:cNvSpPr>
          <p:nvPr/>
        </p:nvSpPr>
        <p:spPr bwMode="auto">
          <a:xfrm flipV="1">
            <a:off x="468313" y="3141663"/>
            <a:ext cx="576262" cy="8636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748" name="Rectangle 15"/>
          <p:cNvSpPr>
            <a:spLocks/>
          </p:cNvSpPr>
          <p:nvPr/>
        </p:nvSpPr>
        <p:spPr bwMode="auto">
          <a:xfrm>
            <a:off x="251520" y="3356992"/>
            <a:ext cx="3603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1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31749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4149080"/>
            <a:ext cx="461327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Line 17"/>
          <p:cNvSpPr>
            <a:spLocks noChangeShapeType="1"/>
          </p:cNvSpPr>
          <p:nvPr/>
        </p:nvSpPr>
        <p:spPr bwMode="auto">
          <a:xfrm flipH="1" flipV="1">
            <a:off x="5220072" y="4797152"/>
            <a:ext cx="792163" cy="71913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751" name="Rectangle 18"/>
          <p:cNvSpPr>
            <a:spLocks/>
          </p:cNvSpPr>
          <p:nvPr/>
        </p:nvSpPr>
        <p:spPr bwMode="auto">
          <a:xfrm>
            <a:off x="6012160" y="5229200"/>
            <a:ext cx="3603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2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752" name="Line 19"/>
          <p:cNvSpPr>
            <a:spLocks noChangeShapeType="1"/>
          </p:cNvSpPr>
          <p:nvPr/>
        </p:nvSpPr>
        <p:spPr bwMode="auto">
          <a:xfrm flipH="1">
            <a:off x="5076056" y="3068960"/>
            <a:ext cx="144016" cy="115188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753" name="Rectangle 20"/>
          <p:cNvSpPr>
            <a:spLocks/>
          </p:cNvSpPr>
          <p:nvPr/>
        </p:nvSpPr>
        <p:spPr bwMode="auto">
          <a:xfrm>
            <a:off x="5004048" y="2564904"/>
            <a:ext cx="3603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3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754" name="Line 21"/>
          <p:cNvSpPr>
            <a:spLocks noChangeShapeType="1"/>
          </p:cNvSpPr>
          <p:nvPr/>
        </p:nvSpPr>
        <p:spPr bwMode="auto">
          <a:xfrm>
            <a:off x="7524328" y="2924944"/>
            <a:ext cx="502097" cy="122433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755" name="Rectangle 22"/>
          <p:cNvSpPr>
            <a:spLocks/>
          </p:cNvSpPr>
          <p:nvPr/>
        </p:nvSpPr>
        <p:spPr bwMode="auto">
          <a:xfrm>
            <a:off x="7308304" y="2420888"/>
            <a:ext cx="3603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200" b="1" dirty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4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1756" name="Rectangle 23"/>
          <p:cNvSpPr>
            <a:spLocks/>
          </p:cNvSpPr>
          <p:nvPr/>
        </p:nvSpPr>
        <p:spPr bwMode="auto">
          <a:xfrm>
            <a:off x="539750" y="4797425"/>
            <a:ext cx="331152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3600" b="1">
                <a:latin typeface="Garamond" pitchFamily="18" charset="0"/>
              </a:rPr>
              <a:t>Выполните действия 1,2,3,4</a:t>
            </a:r>
            <a:endParaRPr lang="ru-RU" sz="3600"/>
          </a:p>
        </p:txBody>
      </p:sp>
      <p:pic>
        <p:nvPicPr>
          <p:cNvPr id="31758" name="Picture 14" descr="Анимашки Компьютеры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525" y="908050"/>
            <a:ext cx="1685925" cy="172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to="4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4" calcmode="lin" valueType="num">
                                      <p:cBhvr override="childStyle">
                                        <p:cTn id="9" dur="2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4" calcmode="lin" valueType="num">
                                      <p:cBhvr override="childStyle">
                                        <p:cTn id="12" dur="2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4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to="4" calcmode="lin" valueType="num">
                                      <p:cBhvr override="childStyle">
                                        <p:cTn id="15" dur="2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31751" grpId="0"/>
      <p:bldP spid="31753" grpId="0"/>
      <p:bldP spid="317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 smtClean="0"/>
              <a:t>WEB-страничка готова!</a:t>
            </a:r>
            <a:r>
              <a:rPr lang="ru-RU" smtClean="0"/>
              <a:t> </a:t>
            </a:r>
          </a:p>
        </p:txBody>
      </p:sp>
      <p:pic>
        <p:nvPicPr>
          <p:cNvPr id="327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773238"/>
            <a:ext cx="5713412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1" name="Line 6"/>
          <p:cNvSpPr>
            <a:spLocks noChangeShapeType="1"/>
          </p:cNvSpPr>
          <p:nvPr/>
        </p:nvSpPr>
        <p:spPr bwMode="auto">
          <a:xfrm flipV="1">
            <a:off x="1403350" y="2636838"/>
            <a:ext cx="720725" cy="9366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2772" name="Rectangle 7"/>
          <p:cNvSpPr>
            <a:spLocks noGrp="1"/>
          </p:cNvSpPr>
          <p:nvPr>
            <p:ph type="body" idx="1"/>
          </p:nvPr>
        </p:nvSpPr>
        <p:spPr bwMode="auto">
          <a:xfrm>
            <a:off x="395536" y="3573016"/>
            <a:ext cx="2808312" cy="57606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chemeClr val="bg1">
                    <a:lumMod val="95000"/>
                  </a:schemeClr>
                </a:solidFill>
              </a:rPr>
              <a:t>Удалить</a:t>
            </a:r>
          </a:p>
        </p:txBody>
      </p:sp>
      <p:pic>
        <p:nvPicPr>
          <p:cNvPr id="32773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00" y="3068638"/>
            <a:ext cx="45370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Line 9"/>
          <p:cNvSpPr>
            <a:spLocks noChangeShapeType="1"/>
          </p:cNvSpPr>
          <p:nvPr/>
        </p:nvSpPr>
        <p:spPr bwMode="auto">
          <a:xfrm flipH="1" flipV="1">
            <a:off x="6084888" y="2565400"/>
            <a:ext cx="935037" cy="1079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link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2205038"/>
            <a:ext cx="914400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00FF"/>
                </a:solidFill>
              </a:rPr>
              <a:t>                               </a:t>
            </a:r>
          </a:p>
          <a:p>
            <a:pPr algn="ctr"/>
            <a:r>
              <a:rPr lang="ru-RU" sz="2800" b="1">
                <a:solidFill>
                  <a:srgbClr val="0000FF"/>
                </a:solidFill>
              </a:rPr>
              <a:t>                         </a:t>
            </a:r>
            <a:r>
              <a:rPr lang="ru-RU" sz="3200" b="1">
                <a:solidFill>
                  <a:srgbClr val="0000FF"/>
                </a:solidFill>
              </a:rPr>
              <a:t>HTML (от англ. </a:t>
            </a:r>
            <a:r>
              <a:rPr lang="ru-RU" sz="3200" b="1" i="1">
                <a:solidFill>
                  <a:srgbClr val="0000FF"/>
                </a:solidFill>
              </a:rPr>
              <a:t>HyperText Markup Language</a:t>
            </a:r>
            <a:r>
              <a:rPr lang="ru-RU" sz="2800" b="1">
                <a:solidFill>
                  <a:srgbClr val="0000FF"/>
                </a:solidFill>
              </a:rPr>
              <a:t> — «язык разметки гипертекста ») — стандартный язык разметки   документов во всемирной паутине. </a:t>
            </a:r>
          </a:p>
          <a:p>
            <a:pPr algn="ctr"/>
            <a:r>
              <a:rPr lang="ru-RU" sz="2800" b="1">
                <a:solidFill>
                  <a:srgbClr val="0000FF"/>
                </a:solidFill>
              </a:rPr>
              <a:t>Большинство веб-страниц создаются при помощи языка HTML (или</a:t>
            </a:r>
            <a:r>
              <a:rPr lang="en-US" sz="2800" b="1">
                <a:solidFill>
                  <a:srgbClr val="0000FF"/>
                </a:solidFill>
              </a:rPr>
              <a:t> XHTML</a:t>
            </a:r>
            <a:r>
              <a:rPr lang="ru-RU" sz="2800" b="1">
                <a:solidFill>
                  <a:srgbClr val="0000FF"/>
                </a:solidFill>
              </a:rPr>
              <a:t>). </a:t>
            </a:r>
          </a:p>
          <a:p>
            <a:pPr algn="ctr"/>
            <a:r>
              <a:rPr lang="ru-RU" sz="2800" b="1">
                <a:solidFill>
                  <a:srgbClr val="0000FF"/>
                </a:solidFill>
              </a:rPr>
              <a:t>Язык HTML интерпретируется</a:t>
            </a:r>
            <a:r>
              <a:rPr lang="en-US" sz="2800" b="1">
                <a:solidFill>
                  <a:srgbClr val="0000FF"/>
                </a:solidFill>
              </a:rPr>
              <a:t>,</a:t>
            </a:r>
            <a:r>
              <a:rPr lang="ru-RU" sz="2800" b="1">
                <a:solidFill>
                  <a:srgbClr val="0000FF"/>
                </a:solidFill>
              </a:rPr>
              <a:t> браузерами и отображается в виде документа в удобной для человека форме.</a:t>
            </a:r>
          </a:p>
        </p:txBody>
      </p:sp>
      <p:pic>
        <p:nvPicPr>
          <p:cNvPr id="14339" name="Picture 11" descr="about_htm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b="1" smtClean="0"/>
              <a:t>Структура и управление</a:t>
            </a:r>
          </a:p>
        </p:txBody>
      </p:sp>
      <p:pic>
        <p:nvPicPr>
          <p:cNvPr id="3379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844675"/>
            <a:ext cx="7221537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Line 5"/>
          <p:cNvSpPr>
            <a:spLocks noChangeShapeType="1"/>
          </p:cNvSpPr>
          <p:nvPr/>
        </p:nvSpPr>
        <p:spPr bwMode="auto">
          <a:xfrm flipV="1">
            <a:off x="1258888" y="2781300"/>
            <a:ext cx="1081087" cy="22320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3796" name="Line 6"/>
          <p:cNvSpPr>
            <a:spLocks noChangeShapeType="1"/>
          </p:cNvSpPr>
          <p:nvPr/>
        </p:nvSpPr>
        <p:spPr bwMode="auto">
          <a:xfrm flipH="1" flipV="1">
            <a:off x="4284663" y="2492375"/>
            <a:ext cx="2089150" cy="26638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0" y="5229225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/>
              <a:t>меню Вид </a:t>
            </a:r>
            <a:r>
              <a:rPr lang="ru-RU" b="1">
                <a:sym typeface="Wingdings" pitchFamily="2" charset="2"/>
              </a:rPr>
              <a:t></a:t>
            </a:r>
            <a:r>
              <a:rPr lang="ru-RU" b="1"/>
              <a:t> Просмотр HTML-кода</a:t>
            </a:r>
            <a:endParaRPr lang="ru-RU"/>
          </a:p>
        </p:txBody>
      </p:sp>
      <p:sp>
        <p:nvSpPr>
          <p:cNvPr id="33798" name="Rectangle 8"/>
          <p:cNvSpPr>
            <a:spLocks noGrp="1"/>
          </p:cNvSpPr>
          <p:nvPr>
            <p:ph type="body" idx="1"/>
          </p:nvPr>
        </p:nvSpPr>
        <p:spPr bwMode="auto">
          <a:xfrm>
            <a:off x="4859338" y="5157788"/>
            <a:ext cx="3538537" cy="5032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1800" b="1" smtClean="0"/>
              <a:t>Обновление web-страницы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/>
          </p:cNvSpPr>
          <p:nvPr>
            <p:ph type="title"/>
          </p:nvPr>
        </p:nvSpPr>
        <p:spPr bwMode="auto">
          <a:xfrm>
            <a:off x="0" y="274638"/>
            <a:ext cx="86868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ru-RU" sz="2800" b="1" smtClean="0"/>
              <a:t>Задание: Открываем документ</a:t>
            </a:r>
          </a:p>
        </p:txBody>
      </p:sp>
      <p:sp>
        <p:nvSpPr>
          <p:cNvPr id="30722" name="Rectangle 6"/>
          <p:cNvSpPr>
            <a:spLocks noGrp="1"/>
          </p:cNvSpPr>
          <p:nvPr>
            <p:ph type="body" idx="1"/>
          </p:nvPr>
        </p:nvSpPr>
        <p:spPr bwMode="auto">
          <a:xfrm>
            <a:off x="179388" y="1571625"/>
            <a:ext cx="8785225" cy="51704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&lt;HTML&gt;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&lt;HEAD&gt;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&lt;TITLE&gt; Название Web-страницы &lt;/TITLE&gt;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&lt;/HEAD&gt;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&lt;BODY атрибуты&gt;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Меня зовут ____. Мне __ лет.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Это моя первая Web-страница.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Тут я могу писать любой текст.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Я размещу эту страницу в Интернете.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&lt;/BODY&gt;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 b="1" smtClean="0"/>
              <a:t>&lt;/HTML&gt;</a:t>
            </a:r>
            <a:r>
              <a:rPr lang="ru-RU" sz="2800" smtClean="0"/>
              <a:t> </a:t>
            </a:r>
          </a:p>
        </p:txBody>
      </p:sp>
      <p:pic>
        <p:nvPicPr>
          <p:cNvPr id="30726" name="Picture 6" descr="Анимашки Компьюте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404813"/>
            <a:ext cx="1966912" cy="1892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b="1"/>
              <a:t>Цвета и атрибуты</a:t>
            </a:r>
          </a:p>
        </p:txBody>
      </p:sp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251520" y="1988840"/>
            <a:ext cx="8351837" cy="2344737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609600" indent="-609600" algn="ctr"/>
            <a:r>
              <a:rPr lang="ru-RU" sz="2800" b="1" dirty="0"/>
              <a:t>Изменим цвет фона нашей странички.</a:t>
            </a:r>
            <a:r>
              <a:rPr lang="ru-RU" sz="2400" b="1" dirty="0"/>
              <a:t> </a:t>
            </a:r>
          </a:p>
          <a:p>
            <a:pPr marL="609600" indent="-609600" algn="ctr"/>
            <a:r>
              <a:rPr lang="ru-RU" sz="2400" b="1" dirty="0"/>
              <a:t>Для этого в тег &lt;BODY&gt; добавим атрибут </a:t>
            </a:r>
            <a:r>
              <a:rPr lang="ru-RU" sz="2400" b="1" dirty="0" err="1"/>
              <a:t>bgcolor</a:t>
            </a:r>
            <a:r>
              <a:rPr lang="ru-RU" sz="2400" b="1" dirty="0"/>
              <a:t>:</a:t>
            </a:r>
          </a:p>
          <a:p>
            <a:pPr marL="609600" indent="-609600" algn="ctr"/>
            <a:r>
              <a:rPr lang="ru-RU" sz="2400" b="1" dirty="0"/>
              <a:t>     &lt;</a:t>
            </a:r>
            <a:r>
              <a:rPr lang="en-US" sz="2400" b="1" dirty="0"/>
              <a:t>BODY </a:t>
            </a:r>
            <a:r>
              <a:rPr lang="en-US" sz="2400" b="1" dirty="0" err="1"/>
              <a:t>bgcolor</a:t>
            </a:r>
            <a:r>
              <a:rPr lang="ru-RU" sz="2400" b="1" dirty="0"/>
              <a:t>=#</a:t>
            </a:r>
            <a:r>
              <a:rPr lang="en-US" sz="2400" b="1" dirty="0" err="1"/>
              <a:t>ffddff</a:t>
            </a:r>
            <a:r>
              <a:rPr lang="ru-RU" sz="2400" b="1" dirty="0"/>
              <a:t>&gt;</a:t>
            </a:r>
          </a:p>
          <a:p>
            <a:pPr marL="609600" indent="-609600" algn="ctr"/>
            <a:r>
              <a:rPr lang="ru-RU" sz="2400" b="1" dirty="0"/>
              <a:t>     Цвет текста:</a:t>
            </a:r>
          </a:p>
          <a:p>
            <a:pPr marL="609600" indent="-609600" algn="ctr"/>
            <a:r>
              <a:rPr lang="ru-RU" sz="2400" b="1" dirty="0"/>
              <a:t>    </a:t>
            </a:r>
            <a:r>
              <a:rPr lang="en-US" sz="2400" b="1" dirty="0"/>
              <a:t>&lt;BODY </a:t>
            </a:r>
            <a:r>
              <a:rPr lang="en-US" sz="2400" b="1" dirty="0" err="1"/>
              <a:t>bgcolor</a:t>
            </a:r>
            <a:r>
              <a:rPr lang="en-US" sz="2400" b="1" dirty="0"/>
              <a:t>=#</a:t>
            </a:r>
            <a:r>
              <a:rPr lang="en-US" sz="2400" b="1" dirty="0" err="1"/>
              <a:t>ffddff</a:t>
            </a:r>
            <a:r>
              <a:rPr lang="en-US" sz="2400" b="1" dirty="0"/>
              <a:t> text=#880088&gt;</a:t>
            </a:r>
            <a:endParaRPr lang="ru-RU" sz="2400" b="1" dirty="0"/>
          </a:p>
          <a:p>
            <a:pPr marL="609600" indent="-609600" algn="ctr" eaLnBrk="0" hangingPunct="0"/>
            <a:endParaRPr lang="ru-RU" sz="2400" dirty="0"/>
          </a:p>
        </p:txBody>
      </p:sp>
      <p:pic>
        <p:nvPicPr>
          <p:cNvPr id="34825" name="Picture 9" descr="Анимашки Компьюте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653136"/>
            <a:ext cx="1817687" cy="17605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4818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6" presetClass="emph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80"/>
                            </p:stCondLst>
                            <p:childTnLst>
                              <p:par>
                                <p:cTn id="15" presetID="16" presetClass="emph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360"/>
                            </p:stCondLst>
                            <p:childTnLst>
                              <p:par>
                                <p:cTn id="20" presetID="16" presetClass="emph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760"/>
                            </p:stCondLst>
                            <p:childTnLst>
                              <p:par>
                                <p:cTn id="25" presetID="16" presetClass="emph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960"/>
                            </p:stCondLst>
                            <p:childTnLst>
                              <p:par>
                                <p:cTn id="30" presetID="16" presetClass="emph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600"/>
                            </p:stCondLst>
                            <p:childTnLst>
                              <p:par>
                                <p:cTn id="3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680"/>
                            </p:stCondLst>
                            <p:childTnLst>
                              <p:par>
                                <p:cTn id="4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960"/>
                            </p:stCondLst>
                            <p:childTnLst>
                              <p:par>
                                <p:cTn id="4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7860"/>
                            </p:stCondLst>
                            <p:childTnLst>
                              <p:par>
                                <p:cTn id="50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1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48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560"/>
                            </p:stCondLst>
                            <p:childTnLst>
                              <p:par>
                                <p:cTn id="55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6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7038975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5934670"/>
            <a:ext cx="8100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того, чтобы шрифт имел другой цвет нужно указать теги вики-разметки (после символа # указываем код цвета согласно рисунку): </a:t>
            </a:r>
          </a:p>
          <a:p>
            <a:r>
              <a:rPr lang="ru-RU" b="1" dirty="0" smtClean="0"/>
              <a:t>&lt; </a:t>
            </a:r>
            <a:r>
              <a:rPr lang="ru-RU" b="1" dirty="0" err="1" smtClean="0"/>
              <a:t>span</a:t>
            </a:r>
            <a:r>
              <a:rPr lang="ru-RU" b="1" dirty="0" smtClean="0"/>
              <a:t> </a:t>
            </a:r>
            <a:r>
              <a:rPr lang="ru-RU" b="1" dirty="0" err="1" smtClean="0"/>
              <a:t>style=</a:t>
            </a:r>
            <a:r>
              <a:rPr lang="ru-RU" b="1" dirty="0" smtClean="0"/>
              <a:t>"color:#3366FF"&gt; А здесь пишем текст &lt; /</a:t>
            </a:r>
            <a:r>
              <a:rPr lang="ru-RU" b="1" dirty="0" err="1" smtClean="0"/>
              <a:t>span</a:t>
            </a:r>
            <a:r>
              <a:rPr lang="ru-RU" b="1" dirty="0" smtClean="0"/>
              <a:t>&gt;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28183" y="3429000"/>
            <a:ext cx="291581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таблица кодировки цвета </a:t>
            </a:r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HTML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4"/>
          <p:cNvSpPr txBox="1">
            <a:spLocks noChangeArrowheads="1"/>
          </p:cNvSpPr>
          <p:nvPr/>
        </p:nvSpPr>
        <p:spPr bwMode="auto">
          <a:xfrm>
            <a:off x="0" y="1628800"/>
            <a:ext cx="8640763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&lt;</a:t>
            </a:r>
            <a:r>
              <a:rPr lang="ru-RU" sz="2000" dirty="0" err="1"/>
              <a:t>html</a:t>
            </a:r>
            <a:r>
              <a:rPr lang="ru-RU" sz="2000" dirty="0"/>
              <a:t>&gt;</a:t>
            </a:r>
          </a:p>
          <a:p>
            <a:r>
              <a:rPr lang="ru-RU" sz="2000" dirty="0"/>
              <a:t>&lt;</a:t>
            </a:r>
            <a:r>
              <a:rPr lang="ru-RU" sz="2000" dirty="0" err="1"/>
              <a:t>head</a:t>
            </a:r>
            <a:r>
              <a:rPr lang="ru-RU" sz="2000" dirty="0"/>
              <a:t>&gt;</a:t>
            </a:r>
          </a:p>
          <a:p>
            <a:r>
              <a:rPr lang="ru-RU" sz="2000" dirty="0"/>
              <a:t>&lt;</a:t>
            </a:r>
            <a:r>
              <a:rPr lang="ru-RU" sz="2000" dirty="0" err="1"/>
              <a:t>title</a:t>
            </a:r>
            <a:r>
              <a:rPr lang="ru-RU" sz="2000" dirty="0"/>
              <a:t>&gt;Мой второй шаг &lt;/</a:t>
            </a:r>
            <a:r>
              <a:rPr lang="ru-RU" sz="2000" dirty="0" err="1"/>
              <a:t>title</a:t>
            </a:r>
            <a:r>
              <a:rPr lang="ru-RU" sz="2000" dirty="0"/>
              <a:t>&gt;</a:t>
            </a:r>
          </a:p>
          <a:p>
            <a:r>
              <a:rPr lang="ru-RU" sz="2000" dirty="0"/>
              <a:t>&lt;/</a:t>
            </a:r>
            <a:r>
              <a:rPr lang="ru-RU" sz="2000" dirty="0" err="1"/>
              <a:t>head</a:t>
            </a:r>
            <a:r>
              <a:rPr lang="ru-RU" sz="2000" dirty="0"/>
              <a:t>&gt;</a:t>
            </a:r>
          </a:p>
          <a:p>
            <a:r>
              <a:rPr lang="ru-RU" sz="2000" dirty="0"/>
              <a:t>&lt;</a:t>
            </a:r>
            <a:r>
              <a:rPr lang="ru-RU" sz="2000" dirty="0" err="1"/>
              <a:t>body</a:t>
            </a:r>
            <a:r>
              <a:rPr lang="ru-RU" sz="2000" dirty="0"/>
              <a:t>&gt;</a:t>
            </a:r>
          </a:p>
          <a:p>
            <a:r>
              <a:rPr lang="ru-RU" sz="2000" dirty="0"/>
              <a:t>Это обычный шрифт</a:t>
            </a:r>
          </a:p>
          <a:p>
            <a:r>
              <a:rPr lang="ru-RU" sz="2000" dirty="0"/>
              <a:t>&lt;</a:t>
            </a:r>
            <a:r>
              <a:rPr lang="ru-RU" sz="2000" dirty="0" err="1"/>
              <a:t>p</a:t>
            </a:r>
            <a:r>
              <a:rPr lang="ru-RU" sz="2000" dirty="0"/>
              <a:t>&gt;</a:t>
            </a:r>
          </a:p>
          <a:p>
            <a:r>
              <a:rPr lang="ru-RU" sz="2000" dirty="0"/>
              <a:t>&lt;</a:t>
            </a:r>
            <a:r>
              <a:rPr lang="ru-RU" sz="2000" dirty="0" err="1"/>
              <a:t>font</a:t>
            </a:r>
            <a:r>
              <a:rPr lang="ru-RU" sz="2000" dirty="0"/>
              <a:t> size=5 </a:t>
            </a:r>
            <a:r>
              <a:rPr lang="ru-RU" sz="2000" dirty="0" err="1"/>
              <a:t>color=</a:t>
            </a:r>
            <a:r>
              <a:rPr lang="ru-RU" sz="2000" dirty="0"/>
              <a:t>"#CC3399" </a:t>
            </a:r>
            <a:r>
              <a:rPr lang="ru-RU" sz="2000" dirty="0" err="1"/>
              <a:t>face=</a:t>
            </a:r>
            <a:r>
              <a:rPr lang="ru-RU" sz="2000" dirty="0"/>
              <a:t>"</a:t>
            </a:r>
            <a:r>
              <a:rPr lang="ru-RU" sz="2000" dirty="0" err="1"/>
              <a:t>Comic</a:t>
            </a:r>
            <a:r>
              <a:rPr lang="ru-RU" sz="2000" dirty="0"/>
              <a:t> </a:t>
            </a:r>
            <a:r>
              <a:rPr lang="ru-RU" sz="2000" dirty="0" err="1"/>
              <a:t>Sans</a:t>
            </a:r>
            <a:r>
              <a:rPr lang="ru-RU" sz="2000" dirty="0"/>
              <a:t> MS, </a:t>
            </a:r>
            <a:r>
              <a:rPr lang="ru-RU" sz="2000" dirty="0" err="1"/>
              <a:t>Courier</a:t>
            </a:r>
            <a:r>
              <a:rPr lang="ru-RU" sz="2000" dirty="0"/>
              <a:t> </a:t>
            </a:r>
            <a:r>
              <a:rPr lang="ru-RU" sz="2000" dirty="0" err="1"/>
              <a:t>New</a:t>
            </a:r>
            <a:r>
              <a:rPr lang="ru-RU" sz="2000" dirty="0"/>
              <a:t>"&gt;</a:t>
            </a:r>
          </a:p>
          <a:p>
            <a:r>
              <a:rPr lang="ru-RU" sz="2000" dirty="0"/>
              <a:t>Это измененный шрифт</a:t>
            </a:r>
          </a:p>
          <a:p>
            <a:r>
              <a:rPr lang="ru-RU" sz="2000" dirty="0"/>
              <a:t>&lt;/</a:t>
            </a:r>
            <a:r>
              <a:rPr lang="ru-RU" sz="2000" dirty="0" err="1"/>
              <a:t>font</a:t>
            </a:r>
            <a:r>
              <a:rPr lang="ru-RU" sz="2000" dirty="0"/>
              <a:t>&gt;</a:t>
            </a:r>
          </a:p>
          <a:p>
            <a:r>
              <a:rPr lang="ru-RU" sz="2000" dirty="0"/>
              <a:t>&lt;</a:t>
            </a:r>
            <a:r>
              <a:rPr lang="ru-RU" sz="2000" dirty="0" err="1"/>
              <a:t>p</a:t>
            </a:r>
            <a:r>
              <a:rPr lang="ru-RU" sz="2000" dirty="0"/>
              <a:t>&gt;</a:t>
            </a:r>
          </a:p>
          <a:p>
            <a:r>
              <a:rPr lang="ru-RU" sz="2000" dirty="0"/>
              <a:t>Это снова обычный шрифт</a:t>
            </a:r>
          </a:p>
          <a:p>
            <a:r>
              <a:rPr lang="ru-RU" sz="2000" dirty="0"/>
              <a:t>&lt;/</a:t>
            </a:r>
            <a:r>
              <a:rPr lang="ru-RU" sz="2000" dirty="0" err="1"/>
              <a:t>body</a:t>
            </a:r>
            <a:r>
              <a:rPr lang="ru-RU" sz="2000" dirty="0"/>
              <a:t>&gt;</a:t>
            </a:r>
          </a:p>
          <a:p>
            <a:r>
              <a:rPr lang="ru-RU" sz="2000" dirty="0"/>
              <a:t>&lt;/</a:t>
            </a:r>
            <a:r>
              <a:rPr lang="ru-RU" sz="2000" dirty="0" err="1"/>
              <a:t>html</a:t>
            </a:r>
            <a:r>
              <a:rPr lang="ru-RU" sz="2000" dirty="0"/>
              <a:t>&gt; </a:t>
            </a:r>
          </a:p>
        </p:txBody>
      </p:sp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Изменение шрифта</a:t>
            </a:r>
          </a:p>
        </p:txBody>
      </p:sp>
      <p:pic>
        <p:nvPicPr>
          <p:cNvPr id="3584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259341"/>
            <a:ext cx="3132336" cy="259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r>
              <a:rPr lang="en-US" dirty="0" smtClean="0"/>
              <a:t>http://shkolo.ru/html-yazyik-razmetki-giperteksta/</a:t>
            </a:r>
            <a:endParaRPr lang="ru-RU" dirty="0" smtClean="0"/>
          </a:p>
          <a:p>
            <a:r>
              <a:rPr lang="en-US" dirty="0" smtClean="0"/>
              <a:t>http://www.uchportal.ru/load</a:t>
            </a:r>
            <a:r>
              <a:rPr lang="en-US" dirty="0" smtClean="0"/>
              <a:t>/</a:t>
            </a:r>
            <a:endParaRPr lang="ru-RU" dirty="0" smtClean="0"/>
          </a:p>
          <a:p>
            <a:r>
              <a:rPr lang="en-US" dirty="0" smtClean="0"/>
              <a:t>http://wiki.uspi.ru/index.php/</a:t>
            </a:r>
            <a:r>
              <a:rPr lang="ru-RU" dirty="0" err="1" smtClean="0"/>
              <a:t>Кодировка_цвета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908720"/>
            <a:ext cx="8686800" cy="77809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ru-RU" sz="3600" b="1" dirty="0" smtClean="0">
                <a:solidFill>
                  <a:srgbClr val="800000"/>
                </a:solidFill>
                <a:latin typeface="Gungsuh" pitchFamily="18" charset="-127"/>
              </a:rPr>
              <a:t>Структура HTML-документа</a:t>
            </a:r>
            <a:r>
              <a:rPr lang="ru-RU" b="1" dirty="0" smtClean="0">
                <a:solidFill>
                  <a:srgbClr val="0000FF"/>
                </a:solidFill>
                <a:latin typeface="Gungsuh" pitchFamily="18" charset="-127"/>
              </a:rPr>
              <a:t/>
            </a:r>
            <a:br>
              <a:rPr lang="ru-RU" b="1" dirty="0" smtClean="0">
                <a:solidFill>
                  <a:srgbClr val="0000FF"/>
                </a:solidFill>
                <a:latin typeface="Gungsuh" pitchFamily="18" charset="-127"/>
              </a:rPr>
            </a:br>
            <a:endParaRPr lang="ru-RU" dirty="0" smtClean="0"/>
          </a:p>
        </p:txBody>
      </p:sp>
      <p:sp>
        <p:nvSpPr>
          <p:cNvPr id="15363" name="Прямоугольник 4"/>
          <p:cNvSpPr>
            <a:spLocks noChangeArrowheads="1"/>
          </p:cNvSpPr>
          <p:nvPr/>
        </p:nvSpPr>
        <p:spPr bwMode="auto">
          <a:xfrm>
            <a:off x="539552" y="1989138"/>
            <a:ext cx="8280598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287338"/>
            <a:r>
              <a:rPr lang="ru-RU" sz="2800" b="1" dirty="0">
                <a:solidFill>
                  <a:schemeClr val="bg1"/>
                </a:solidFill>
              </a:rPr>
              <a:t>HTML-документ</a:t>
            </a:r>
            <a:r>
              <a:rPr lang="ru-RU" sz="2800" dirty="0">
                <a:solidFill>
                  <a:schemeClr val="bg1"/>
                </a:solidFill>
              </a:rPr>
              <a:t> состоит из двух частей: собственно текста, т. е. данных, составляющих содержимое документа, и </a:t>
            </a:r>
            <a:r>
              <a:rPr lang="ru-RU" sz="2800" b="1" i="1" dirty="0">
                <a:solidFill>
                  <a:schemeClr val="bg1"/>
                </a:solidFill>
              </a:rPr>
              <a:t>тегов</a:t>
            </a:r>
            <a:r>
              <a:rPr lang="ru-RU" sz="2800" dirty="0">
                <a:solidFill>
                  <a:schemeClr val="bg1"/>
                </a:solidFill>
              </a:rPr>
              <a:t> — специальных конструкций языка HTML, используемых для разметки документа и управляющих его отображением.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797152"/>
            <a:ext cx="2265040" cy="169878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 bwMode="auto">
          <a:xfrm>
            <a:off x="0" y="1600200"/>
            <a:ext cx="8686800" cy="5257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/>
              <a:t>Теги языка HTML определяют, в каком виде будет представлен текст, какие его компоненты будут исполнять роль гипертекстовых ссылок, какие графические или </a:t>
            </a:r>
            <a:r>
              <a:rPr lang="ru-RU" dirty="0" err="1" smtClean="0"/>
              <a:t>мультимедийные</a:t>
            </a:r>
            <a:r>
              <a:rPr lang="ru-RU" dirty="0" smtClean="0"/>
              <a:t> объекты должны быть включены в документ. </a:t>
            </a:r>
          </a:p>
          <a:p>
            <a:pPr eaLnBrk="1" hangingPunct="1"/>
            <a:r>
              <a:rPr lang="ru-RU" dirty="0" smtClean="0"/>
              <a:t>Графическая и звуковая информация, включаемая в HTML-документ, хранится в отдельных файлах. </a:t>
            </a:r>
          </a:p>
          <a:p>
            <a:pPr eaLnBrk="1" hangingPunct="1"/>
            <a:endParaRPr lang="ru-RU" dirty="0" smtClean="0"/>
          </a:p>
        </p:txBody>
      </p:sp>
      <p:sp>
        <p:nvSpPr>
          <p:cNvPr id="6" name="Полилиния 5"/>
          <p:cNvSpPr/>
          <p:nvPr/>
        </p:nvSpPr>
        <p:spPr>
          <a:xfrm rot="20857210">
            <a:off x="527955" y="333930"/>
            <a:ext cx="5760640" cy="923330"/>
          </a:xfrm>
          <a:custGeom>
            <a:avLst/>
            <a:gdLst>
              <a:gd name="connsiteX0" fmla="*/ 0 w 5760640"/>
              <a:gd name="connsiteY0" fmla="*/ 0 h 923330"/>
              <a:gd name="connsiteX1" fmla="*/ 5760640 w 5760640"/>
              <a:gd name="connsiteY1" fmla="*/ 0 h 923330"/>
              <a:gd name="connsiteX2" fmla="*/ 5760640 w 5760640"/>
              <a:gd name="connsiteY2" fmla="*/ 923330 h 923330"/>
              <a:gd name="connsiteX3" fmla="*/ 0 w 5760640"/>
              <a:gd name="connsiteY3" fmla="*/ 923330 h 923330"/>
              <a:gd name="connsiteX4" fmla="*/ 0 w 5760640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60640" h="923330">
                <a:moveTo>
                  <a:pt x="0" y="0"/>
                </a:moveTo>
                <a:lnTo>
                  <a:pt x="5760640" y="0"/>
                </a:lnTo>
                <a:lnTo>
                  <a:pt x="5760640" y="923330"/>
                </a:lnTo>
                <a:lnTo>
                  <a:pt x="0" y="92333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&lt;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body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&gt; &lt;/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body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&gt;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 bwMode="auto">
          <a:xfrm>
            <a:off x="0" y="1600201"/>
            <a:ext cx="8100392" cy="25488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ru-RU" dirty="0" smtClean="0"/>
              <a:t>       Для файлов, содержащих HTML - документы приняты расширения </a:t>
            </a:r>
            <a:r>
              <a:rPr lang="ru-RU" b="1" dirty="0" smtClean="0"/>
              <a:t>.</a:t>
            </a:r>
            <a:r>
              <a:rPr lang="ru-RU" b="1" dirty="0" err="1" smtClean="0"/>
              <a:t>htm</a:t>
            </a:r>
            <a:r>
              <a:rPr lang="ru-RU" dirty="0" smtClean="0"/>
              <a:t> или </a:t>
            </a:r>
            <a:r>
              <a:rPr lang="ru-RU" b="1" dirty="0" smtClean="0"/>
              <a:t>.</a:t>
            </a:r>
            <a:r>
              <a:rPr lang="ru-RU" b="1" dirty="0" err="1" smtClean="0"/>
              <a:t>html</a:t>
            </a:r>
            <a:r>
              <a:rPr lang="ru-RU" dirty="0" smtClean="0"/>
              <a:t>.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4" name="Picture 7" descr="Анимашки Компьютер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573016"/>
            <a:ext cx="1873250" cy="20875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95736" y="54868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48680"/>
            <a:ext cx="5301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&lt;/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html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&gt; &lt;</a:t>
            </a:r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html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&gt; 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955 -0.08162 C -0.15295 -0.08393 -0.14723 -0.09087 -0.14063 -0.09179 C -0.10018 -0.0978 -0.05851 -0.0978 -0.01806 -0.09942 C 0.02257 -0.10566 0.06146 -0.10774 0.10277 -0.10936 C 0.12448 -0.1126 0.1408 -0.11399 0.16302 -0.11191 C 0.17743 -0.10543 0.17048 -0.10797 0.18385 -0.10428 C 0.19861 -0.09133 0.18871 -0.09826 0.22343 -0.09688 C 0.25555 -0.09572 0.2875 -0.09526 0.31962 -0.09433 C 0.33333 -0.08971 0.34496 -0.08832 0.35937 -0.0867 C 0.36823 -0.08254 0.37621 -0.08092 0.38576 -0.0793 C 0.41666 -0.0652 0.46198 -0.06774 0.49132 -0.06659 C 0.50173 -0.06381 0.51024 -0.06034 0.51962 -0.0541 C 0.5283 -0.04832 0.53489 -0.03699 0.54236 -0.02913 C 0.55104 -0.01965 0.55607 -0.01595 0.56493 -0.00878 C 0.56962 0.00023 0.57517 0.00532 0.58194 0.0111 C 0.58611 0.02243 0.58802 0.03353 0.59323 0.04393 C 0.59392 0.04717 0.59427 0.05041 0.59514 0.05387 C 0.59618 0.05734 0.59826 0.06012 0.59896 0.06405 C 0.60087 0.07307 0.60104 0.08255 0.60277 0.09156 C 0.60399 0.10636 0.60555 0.12 0.60833 0.13434 C 0.60955 0.15353 0.61059 0.16902 0.61406 0.18705 C 0.6118 0.2252 0.61475 0.20925 0.60833 0.23492 C 0.6033 0.2548 0.58698 0.2689 0.57448 0.28 C 0.56996 0.28393 0.56632 0.29018 0.56111 0.29272 C 0.55729 0.29411 0.54462 0.29989 0.54045 0.30243 C 0.53159 0.30821 0.52291 0.31445 0.51406 0.32023 C 0.51198 0.32139 0.51059 0.32416 0.50833 0.32532 C 0.49253 0.33179 0.46649 0.33549 0.44982 0.33804 C 0.41198 0.34983 0.33541 0.33272 0.29114 0.33041 C 0.27118 0.33133 0.25121 0.33133 0.23107 0.33295 C 0.21302 0.33434 0.19305 0.34335 0.17448 0.34544 C 0.12291 0.36833 0.01406 0.35746 -0.01424 0.35792 C -0.03872 0.36416 -0.06285 0.37249 -0.08785 0.37549 C -0.09931 0.37919 -0.11007 0.38127 -0.12188 0.38312 C -0.13021 0.38682 -0.13525 0.38844 -0.14254 0.39561 C -0.14879 0.40833 -0.15538 0.42035 -0.16337 0.43098 C -0.16841 0.45041 -0.17292 0.46636 -0.18403 0.48116 C -0.19011 0.50104 -0.19219 0.52208 -0.19913 0.5415 C -0.20174 0.55815 -0.20417 0.57503 -0.20677 0.59168 C -0.20573 0.62983 -0.21129 0.69226 -0.19167 0.72717 C -0.18212 0.76578 -0.16407 0.78012 -0.13698 0.7926 C -0.12795 0.79677 -0.11788 0.79677 -0.10868 0.80023 C -0.10157 0.80301 -0.09497 0.80763 -0.08785 0.81041 C -0.07431 0.81572 -0.06025 0.81827 -0.04636 0.82035 C -0.01667 0.81804 0.01111 0.81272 0.04045 0.80786 C 0.04548 0.80624 0.05052 0.8044 0.05555 0.80278 C 0.06076 0.80116 0.06927 0.79075 0.07621 0.78775 C 0.09618 0.78937 0.10468 0.79029 0.12152 0.79515 C 0.1342 0.79861 0.14479 0.80786 0.15746 0.80786 " pathEditMode="relative" ptsTypes="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/>
              <a:t>Парные теги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342900" eaLnBrk="1" hangingPunct="1">
              <a:spcBef>
                <a:spcPts val="0"/>
              </a:spcBef>
              <a:buNone/>
            </a:pPr>
            <a:r>
              <a:rPr lang="ru-RU" dirty="0" smtClean="0"/>
              <a:t>В большинстве случаев теги используются парами. Пара состоит из открывающего &lt;</a:t>
            </a:r>
            <a:r>
              <a:rPr lang="ru-RU" dirty="0" err="1" smtClean="0"/>
              <a:t>имя_тега</a:t>
            </a:r>
            <a:r>
              <a:rPr lang="ru-RU" dirty="0" smtClean="0"/>
              <a:t>&gt; и закрывающего &lt;/</a:t>
            </a:r>
            <a:r>
              <a:rPr lang="ru-RU" dirty="0" err="1" smtClean="0"/>
              <a:t>имя_тега</a:t>
            </a:r>
            <a:r>
              <a:rPr lang="ru-RU" dirty="0" smtClean="0"/>
              <a:t>&gt; тегов. Действие любого парного тега начинается с того места, где встретился открывающий тег, и заканчивается при встрече соответствующего закрывающего тега.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idx="1"/>
          </p:nvPr>
        </p:nvSpPr>
        <p:spPr bwMode="auto">
          <a:xfrm>
            <a:off x="0" y="1600200"/>
            <a:ext cx="91440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>
                <a:ln>
                  <a:solidFill>
                    <a:srgbClr val="0000FF"/>
                  </a:solidFill>
                </a:ln>
              </a:rPr>
              <a:t>HTML-документ состоит из двух частей: заголовок (</a:t>
            </a:r>
            <a:r>
              <a:rPr lang="ru-RU" sz="2800" dirty="0" err="1" smtClean="0">
                <a:ln>
                  <a:solidFill>
                    <a:srgbClr val="0000FF"/>
                  </a:solidFill>
                </a:ln>
              </a:rPr>
              <a:t>head</a:t>
            </a:r>
            <a:r>
              <a:rPr lang="ru-RU" sz="2800" dirty="0" smtClean="0">
                <a:ln>
                  <a:solidFill>
                    <a:srgbClr val="0000FF"/>
                  </a:solidFill>
                </a:ln>
              </a:rPr>
              <a:t>) и тела (</a:t>
            </a:r>
            <a:r>
              <a:rPr lang="ru-RU" sz="2800" dirty="0" err="1" smtClean="0">
                <a:ln>
                  <a:solidFill>
                    <a:srgbClr val="0000FF"/>
                  </a:solidFill>
                </a:ln>
              </a:rPr>
              <a:t>body</a:t>
            </a:r>
            <a:r>
              <a:rPr lang="ru-RU" sz="2800" dirty="0" smtClean="0">
                <a:ln>
                  <a:solidFill>
                    <a:srgbClr val="0000FF"/>
                  </a:solidFill>
                </a:ln>
              </a:rPr>
              <a:t>), расположенных в следующем порядке:</a:t>
            </a:r>
          </a:p>
          <a:p>
            <a:pPr eaLnBrk="1" hangingPunct="1">
              <a:buFontTx/>
              <a:buNone/>
            </a:pPr>
            <a:r>
              <a:rPr lang="ru-RU" sz="2800" b="1" dirty="0" smtClean="0">
                <a:ln>
                  <a:solidFill>
                    <a:srgbClr val="0000FF"/>
                  </a:solidFill>
                </a:ln>
              </a:rPr>
              <a:t>&lt;</a:t>
            </a:r>
            <a:r>
              <a:rPr lang="ru-RU" sz="2800" b="1" dirty="0" err="1" smtClean="0">
                <a:ln>
                  <a:solidFill>
                    <a:srgbClr val="0000FF"/>
                  </a:solidFill>
                </a:ln>
              </a:rPr>
              <a:t>html</a:t>
            </a:r>
            <a:r>
              <a:rPr lang="ru-RU" sz="2800" b="1" dirty="0" smtClean="0">
                <a:ln>
                  <a:solidFill>
                    <a:srgbClr val="0000FF"/>
                  </a:solidFill>
                </a:ln>
              </a:rPr>
              <a:t>&gt;&lt;</a:t>
            </a:r>
            <a:r>
              <a:rPr lang="ru-RU" sz="2800" b="1" dirty="0" err="1" smtClean="0">
                <a:ln>
                  <a:solidFill>
                    <a:srgbClr val="0000FF"/>
                  </a:solidFill>
                </a:ln>
              </a:rPr>
              <a:t>head</a:t>
            </a:r>
            <a:r>
              <a:rPr lang="ru-RU" sz="2800" b="1" dirty="0" smtClean="0">
                <a:ln>
                  <a:solidFill>
                    <a:srgbClr val="0000FF"/>
                  </a:solidFill>
                </a:ln>
              </a:rPr>
              <a:t>&gt; Заголовок документа &lt;/</a:t>
            </a:r>
            <a:r>
              <a:rPr lang="ru-RU" sz="2800" b="1" dirty="0" err="1" smtClean="0">
                <a:ln>
                  <a:solidFill>
                    <a:srgbClr val="0000FF"/>
                  </a:solidFill>
                </a:ln>
              </a:rPr>
              <a:t>head</a:t>
            </a:r>
            <a:r>
              <a:rPr lang="ru-RU" sz="2800" b="1" dirty="0" smtClean="0">
                <a:ln>
                  <a:solidFill>
                    <a:srgbClr val="0000FF"/>
                  </a:solidFill>
                </a:ln>
              </a:rPr>
              <a:t>&gt;</a:t>
            </a:r>
          </a:p>
          <a:p>
            <a:pPr eaLnBrk="1" hangingPunct="1">
              <a:buFontTx/>
              <a:buNone/>
            </a:pPr>
            <a:r>
              <a:rPr lang="ru-RU" sz="2800" b="1" dirty="0" smtClean="0">
                <a:ln>
                  <a:solidFill>
                    <a:srgbClr val="0000FF"/>
                  </a:solidFill>
                </a:ln>
              </a:rPr>
              <a:t>&lt;</a:t>
            </a:r>
            <a:r>
              <a:rPr lang="ru-RU" sz="2800" b="1" dirty="0" err="1" smtClean="0">
                <a:ln>
                  <a:solidFill>
                    <a:srgbClr val="0000FF"/>
                  </a:solidFill>
                </a:ln>
              </a:rPr>
              <a:t>body</a:t>
            </a:r>
            <a:r>
              <a:rPr lang="ru-RU" sz="2800" b="1" dirty="0" smtClean="0">
                <a:ln>
                  <a:solidFill>
                    <a:srgbClr val="0000FF"/>
                  </a:solidFill>
                </a:ln>
              </a:rPr>
              <a:t>&gt; Тело документа &lt;/</a:t>
            </a:r>
            <a:r>
              <a:rPr lang="ru-RU" sz="2800" b="1" dirty="0" err="1" smtClean="0">
                <a:ln>
                  <a:solidFill>
                    <a:srgbClr val="0000FF"/>
                  </a:solidFill>
                </a:ln>
              </a:rPr>
              <a:t>body</a:t>
            </a:r>
            <a:r>
              <a:rPr lang="ru-RU" sz="2800" b="1" dirty="0" smtClean="0">
                <a:ln>
                  <a:solidFill>
                    <a:srgbClr val="0000FF"/>
                  </a:solidFill>
                </a:ln>
              </a:rPr>
              <a:t>&gt;&lt;/</a:t>
            </a:r>
            <a:r>
              <a:rPr lang="ru-RU" sz="2800" b="1" dirty="0" err="1" smtClean="0">
                <a:ln>
                  <a:solidFill>
                    <a:srgbClr val="0000FF"/>
                  </a:solidFill>
                </a:ln>
              </a:rPr>
              <a:t>html</a:t>
            </a:r>
            <a:r>
              <a:rPr lang="ru-RU" sz="2800" b="1" dirty="0" smtClean="0">
                <a:ln>
                  <a:solidFill>
                    <a:srgbClr val="0000FF"/>
                  </a:solidFill>
                </a:ln>
              </a:rPr>
              <a:t>&gt;</a:t>
            </a:r>
          </a:p>
          <a:p>
            <a:pPr eaLnBrk="1" hangingPunct="1"/>
            <a:r>
              <a:rPr lang="ru-RU" sz="2800" dirty="0" smtClean="0">
                <a:ln>
                  <a:solidFill>
                    <a:srgbClr val="0000FF"/>
                  </a:solidFill>
                </a:ln>
              </a:rPr>
              <a:t>Действие любого парного тега начинается с того места, где встретился открывающий тег, и заканчивается при встрече соответствующего закрывающего тега.</a:t>
            </a:r>
            <a:endParaRPr lang="ru-RU" sz="2800" b="1" dirty="0" smtClean="0">
              <a:ln>
                <a:solidFill>
                  <a:srgbClr val="0000FF"/>
                </a:solidFill>
              </a:ln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0"/>
            <a:ext cx="6552728" cy="170080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Inverted">
              <a:avLst/>
            </a:prstTxWarp>
            <a:spAutoFit/>
          </a:bodyPr>
          <a:lstStyle/>
          <a:p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&lt;</a:t>
            </a:r>
            <a:r>
              <a:rPr lang="ru-RU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html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&gt; &lt;</a:t>
            </a:r>
            <a:r>
              <a:rPr lang="ru-RU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head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&gt;</a:t>
            </a:r>
          </a:p>
          <a:p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&lt;/</a:t>
            </a:r>
            <a:r>
              <a:rPr lang="ru-RU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head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&gt; &lt;</a:t>
            </a:r>
            <a:r>
              <a:rPr lang="ru-RU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body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&gt;</a:t>
            </a:r>
          </a:p>
          <a:p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&lt;/</a:t>
            </a:r>
            <a:r>
              <a:rPr lang="ru-RU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body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&gt;   &lt;/</a:t>
            </a:r>
            <a:r>
              <a:rPr lang="ru-RU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html</a:t>
            </a:r>
            <a:r>
              <a:rPr lang="ru-RU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&gt; </a:t>
            </a:r>
            <a:endParaRPr lang="ru-RU" sz="5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7C8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7C8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8"/>
          <p:cNvSpPr>
            <a:spLocks noChangeArrowheads="1"/>
          </p:cNvSpPr>
          <p:nvPr/>
        </p:nvSpPr>
        <p:spPr bwMode="auto">
          <a:xfrm>
            <a:off x="0" y="330270"/>
            <a:ext cx="81692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000" b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Gungsuh" pitchFamily="18" charset="-127"/>
              </a:rPr>
              <a:t>Структура HTML-документа</a:t>
            </a:r>
          </a:p>
        </p:txBody>
      </p:sp>
      <p:sp>
        <p:nvSpPr>
          <p:cNvPr id="20482" name="Rectangle 9"/>
          <p:cNvSpPr>
            <a:spLocks noChangeArrowheads="1"/>
          </p:cNvSpPr>
          <p:nvPr/>
        </p:nvSpPr>
        <p:spPr bwMode="auto">
          <a:xfrm>
            <a:off x="179388" y="1504564"/>
            <a:ext cx="8964612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Самым главным из тегов HTML является одноименный тег </a:t>
            </a:r>
            <a:r>
              <a:rPr lang="ru-RU" sz="2800" b="1" i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&lt;</a:t>
            </a:r>
            <a:r>
              <a:rPr lang="ru-RU" sz="2800" b="1" i="1" dirty="0" err="1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html</a:t>
            </a:r>
            <a:r>
              <a:rPr lang="ru-RU" sz="2800" b="1" i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&gt;</a:t>
            </a:r>
            <a:r>
              <a:rPr lang="ru-RU" sz="2800" b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Он всегда открывает документ, так же, как тег </a:t>
            </a:r>
            <a:r>
              <a:rPr lang="ru-RU" sz="2800" b="1" i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&lt;/</a:t>
            </a:r>
            <a:r>
              <a:rPr lang="ru-RU" sz="2800" b="1" i="1" dirty="0" err="1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html</a:t>
            </a:r>
            <a:r>
              <a:rPr lang="ru-RU" sz="2800" b="1" i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&gt;</a:t>
            </a:r>
            <a:r>
              <a:rPr lang="ru-RU" sz="2800" b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 должен непременно стоять в последней его строке. </a:t>
            </a:r>
          </a:p>
          <a:p>
            <a:r>
              <a:rPr lang="ru-RU" sz="2800" b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  Эти теги обозначают, что находящиеся между ними строки представляют единый гипертекстовый документ.    </a:t>
            </a:r>
          </a:p>
          <a:p>
            <a:r>
              <a:rPr lang="ru-RU" sz="2800" b="1" dirty="0">
                <a:solidFill>
                  <a:srgbClr val="0000FF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   Без этих тегов браузер или другая программа просмотра не в состоянии идентифицировать формат документа и правильно его интерпретировать.</a:t>
            </a:r>
          </a:p>
          <a:p>
            <a:pPr eaLnBrk="0" hangingPunct="0"/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dirty="0" smtClean="0"/>
              <a:t>Парный тег </a:t>
            </a:r>
            <a:r>
              <a:rPr lang="ru-RU" b="1" dirty="0" smtClean="0"/>
              <a:t>&lt;</a:t>
            </a:r>
            <a:r>
              <a:rPr lang="ru-RU" b="1" dirty="0" err="1" smtClean="0"/>
              <a:t>title</a:t>
            </a:r>
            <a:r>
              <a:rPr lang="ru-RU" b="1" dirty="0" smtClean="0"/>
              <a:t>&gt;... &lt;/</a:t>
            </a:r>
            <a:r>
              <a:rPr lang="ru-RU" b="1" dirty="0" err="1" smtClean="0"/>
              <a:t>title</a:t>
            </a:r>
            <a:r>
              <a:rPr lang="ru-RU" b="1" dirty="0" smtClean="0"/>
              <a:t>&gt;</a:t>
            </a:r>
            <a:endParaRPr lang="ru-RU" dirty="0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342900" eaLnBrk="1" hangingPunct="1">
              <a:spcBef>
                <a:spcPts val="0"/>
              </a:spcBef>
              <a:buNone/>
            </a:pPr>
            <a:r>
              <a:rPr lang="ru-RU" sz="2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Чаще всего в заголовок документа включают парный тег </a:t>
            </a:r>
            <a:r>
              <a:rPr lang="ru-RU" sz="2400" b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&lt;</a:t>
            </a:r>
            <a:r>
              <a:rPr lang="ru-RU" sz="2400" b="1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title</a:t>
            </a:r>
            <a:r>
              <a:rPr lang="ru-RU" sz="2400" b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&gt;... &lt;/</a:t>
            </a:r>
            <a:r>
              <a:rPr lang="ru-RU" sz="2400" b="1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title</a:t>
            </a:r>
            <a:r>
              <a:rPr lang="ru-RU" sz="2400" b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&gt;, </a:t>
            </a:r>
            <a:r>
              <a:rPr lang="ru-RU" sz="24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определяющий название документа. Многие программы просмотра используют его как заголовок окна, в котором выводят документ. Программы, индексирующие документы в сети Интернет, используют название для идентификации страницы. Хорошее название должно быть достаточно длинным для того, чтобы можно было корректно указать соответствующую страницу, и в то же время оно должно помещаться в заголовке окна. Название документа вписывается между открывающим и закрывающим тегами.</a:t>
            </a:r>
          </a:p>
          <a:p>
            <a:pPr eaLnBrk="1" hangingPunct="1"/>
            <a:endParaRPr lang="ru-RU" dirty="0" smtClean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dèle par défaut">
  <a:themeElements>
    <a:clrScheme name="1_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голубой фон.jpg</Template>
  <TotalTime>274</TotalTime>
  <Words>604</Words>
  <Application>Microsoft Office PowerPoint</Application>
  <PresentationFormat>Экран (4:3)</PresentationFormat>
  <Paragraphs>101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Modèle par défaut</vt:lpstr>
      <vt:lpstr>1_Modèle par défaut</vt:lpstr>
      <vt:lpstr>Слайд 1</vt:lpstr>
      <vt:lpstr>Слайд 2</vt:lpstr>
      <vt:lpstr>Структура HTML-документа </vt:lpstr>
      <vt:lpstr>Слайд 4</vt:lpstr>
      <vt:lpstr>Слайд 5</vt:lpstr>
      <vt:lpstr>Парные теги</vt:lpstr>
      <vt:lpstr>Слайд 7</vt:lpstr>
      <vt:lpstr>Слайд 8</vt:lpstr>
      <vt:lpstr>Парный тег &lt;title&gt;... &lt;/title&gt;</vt:lpstr>
      <vt:lpstr>Слайд 10</vt:lpstr>
      <vt:lpstr>Разделение текста на абзацы</vt:lpstr>
      <vt:lpstr>Перенос текста на новую  строку</vt:lpstr>
      <vt:lpstr>Уровни заголовков</vt:lpstr>
      <vt:lpstr>Форматирование текста</vt:lpstr>
      <vt:lpstr>Размещение рисунка, фотографии</vt:lpstr>
      <vt:lpstr>создание гипертекстовой ссылки</vt:lpstr>
      <vt:lpstr>Слайд 17</vt:lpstr>
      <vt:lpstr>Создание web-страницы</vt:lpstr>
      <vt:lpstr>WEB-страничка готова! </vt:lpstr>
      <vt:lpstr>Структура и управление</vt:lpstr>
      <vt:lpstr>Задание: Открываем документ</vt:lpstr>
      <vt:lpstr>Цвета и атрибуты</vt:lpstr>
      <vt:lpstr>Слайд 23</vt:lpstr>
      <vt:lpstr>Изменение шрифта</vt:lpstr>
      <vt:lpstr>Электронные ресурсы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Customer</dc:creator>
  <cp:lastModifiedBy>user</cp:lastModifiedBy>
  <cp:revision>25</cp:revision>
  <dcterms:created xsi:type="dcterms:W3CDTF">2012-11-20T04:46:05Z</dcterms:created>
  <dcterms:modified xsi:type="dcterms:W3CDTF">2012-11-26T08:22:58Z</dcterms:modified>
</cp:coreProperties>
</file>